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91" r:id="rId3"/>
    <p:sldId id="257" r:id="rId4"/>
    <p:sldId id="272" r:id="rId5"/>
    <p:sldId id="270" r:id="rId6"/>
    <p:sldId id="271" r:id="rId7"/>
    <p:sldId id="258" r:id="rId8"/>
    <p:sldId id="259" r:id="rId9"/>
    <p:sldId id="273" r:id="rId10"/>
    <p:sldId id="260" r:id="rId11"/>
    <p:sldId id="261" r:id="rId12"/>
    <p:sldId id="262" r:id="rId13"/>
    <p:sldId id="263" r:id="rId14"/>
    <p:sldId id="264" r:id="rId15"/>
    <p:sldId id="265" r:id="rId16"/>
    <p:sldId id="274" r:id="rId17"/>
    <p:sldId id="275" r:id="rId18"/>
    <p:sldId id="276" r:id="rId19"/>
    <p:sldId id="277" r:id="rId20"/>
    <p:sldId id="278" r:id="rId21"/>
    <p:sldId id="282" r:id="rId22"/>
    <p:sldId id="283" r:id="rId23"/>
    <p:sldId id="284" r:id="rId24"/>
    <p:sldId id="285" r:id="rId25"/>
    <p:sldId id="286" r:id="rId26"/>
    <p:sldId id="287" r:id="rId27"/>
    <p:sldId id="290" r:id="rId28"/>
    <p:sldId id="281" r:id="rId29"/>
    <p:sldId id="280" r:id="rId30"/>
    <p:sldId id="288" r:id="rId31"/>
    <p:sldId id="289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48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2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735B5-817C-A14A-AF4A-9449EC43C5D6}" type="datetimeFigureOut">
              <a:rPr kumimoji="1" lang="zh-CN" altLang="en-US" smtClean="0"/>
              <a:t>2017/5/18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1DA12-6BA2-8545-807A-BE5B3C14A30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597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572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0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207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919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937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403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2645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205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617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003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290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676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143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9263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8FDA-4055-AF41-A18E-34883D341E2A}" type="datetimeFigureOut">
              <a:rPr kumimoji="1" lang="zh-CN" altLang="en-US" smtClean="0"/>
              <a:t>2017/5/18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030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8FDA-4055-AF41-A18E-34883D341E2A}" type="datetimeFigureOut">
              <a:rPr kumimoji="1" lang="zh-CN" altLang="en-US" smtClean="0"/>
              <a:t>2017/5/18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9049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8FDA-4055-AF41-A18E-34883D341E2A}" type="datetimeFigureOut">
              <a:rPr kumimoji="1" lang="zh-CN" altLang="en-US" smtClean="0"/>
              <a:t>2017/5/18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345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1" y="593367"/>
            <a:ext cx="11360799" cy="763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11360799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0" y="6217621"/>
            <a:ext cx="731599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5620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8FDA-4055-AF41-A18E-34883D341E2A}" type="datetimeFigureOut">
              <a:rPr kumimoji="1" lang="zh-CN" altLang="en-US" smtClean="0"/>
              <a:t>2017/5/18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19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8FDA-4055-AF41-A18E-34883D341E2A}" type="datetimeFigureOut">
              <a:rPr kumimoji="1" lang="zh-CN" altLang="en-US" smtClean="0"/>
              <a:t>2017/5/18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659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8FDA-4055-AF41-A18E-34883D341E2A}" type="datetimeFigureOut">
              <a:rPr kumimoji="1" lang="zh-CN" altLang="en-US" smtClean="0"/>
              <a:t>2017/5/18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506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8FDA-4055-AF41-A18E-34883D341E2A}" type="datetimeFigureOut">
              <a:rPr kumimoji="1" lang="zh-CN" altLang="en-US" smtClean="0"/>
              <a:t>2017/5/18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86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8FDA-4055-AF41-A18E-34883D341E2A}" type="datetimeFigureOut">
              <a:rPr kumimoji="1" lang="zh-CN" altLang="en-US" smtClean="0"/>
              <a:t>2017/5/18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3532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8FDA-4055-AF41-A18E-34883D341E2A}" type="datetimeFigureOut">
              <a:rPr kumimoji="1" lang="zh-CN" altLang="en-US" smtClean="0"/>
              <a:t>2017/5/18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08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8FDA-4055-AF41-A18E-34883D341E2A}" type="datetimeFigureOut">
              <a:rPr kumimoji="1" lang="zh-CN" altLang="en-US" smtClean="0"/>
              <a:t>2017/5/18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8838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8FDA-4055-AF41-A18E-34883D341E2A}" type="datetimeFigureOut">
              <a:rPr kumimoji="1" lang="zh-CN" altLang="en-US" smtClean="0"/>
              <a:t>2017/5/18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656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88FDA-4055-AF41-A18E-34883D341E2A}" type="datetimeFigureOut">
              <a:rPr kumimoji="1" lang="zh-CN" altLang="en-US" smtClean="0"/>
              <a:t>2017/5/18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42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6" Type="http://schemas.openxmlformats.org/officeDocument/2006/relationships/image" Target="../media/image39.jpg"/><Relationship Id="rId7" Type="http://schemas.openxmlformats.org/officeDocument/2006/relationships/image" Target="../media/image40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png"/><Relationship Id="rId12" Type="http://schemas.openxmlformats.org/officeDocument/2006/relationships/image" Target="../media/image58.jpg"/><Relationship Id="rId13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3" Type="http://schemas.openxmlformats.org/officeDocument/2006/relationships/image" Target="../media/image49.jpg"/><Relationship Id="rId4" Type="http://schemas.openxmlformats.org/officeDocument/2006/relationships/image" Target="../media/image50.jpg"/><Relationship Id="rId5" Type="http://schemas.openxmlformats.org/officeDocument/2006/relationships/image" Target="../media/image51.jpg"/><Relationship Id="rId6" Type="http://schemas.openxmlformats.org/officeDocument/2006/relationships/image" Target="../media/image52.jpg"/><Relationship Id="rId7" Type="http://schemas.openxmlformats.org/officeDocument/2006/relationships/image" Target="../media/image53.jpg"/><Relationship Id="rId8" Type="http://schemas.openxmlformats.org/officeDocument/2006/relationships/image" Target="../media/image54.jpg"/><Relationship Id="rId9" Type="http://schemas.openxmlformats.org/officeDocument/2006/relationships/image" Target="../media/image55.jpg"/><Relationship Id="rId10" Type="http://schemas.openxmlformats.org/officeDocument/2006/relationships/image" Target="../media/image5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027363"/>
            <a:ext cx="9144000" cy="2387600"/>
          </a:xfrm>
        </p:spPr>
        <p:txBody>
          <a:bodyPr/>
          <a:lstStyle/>
          <a:p>
            <a:r>
              <a:rPr kumimoji="1" lang="en-US" altLang="zh-CN" dirty="0" smtClean="0"/>
              <a:t>Person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Re-ID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708913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zh-CN" sz="2800" dirty="0" smtClean="0"/>
              <a:t>Luo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err="1" smtClean="0"/>
              <a:t>Hao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2017/5/18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1853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33929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l"/>
            </a:pP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Person Re-Identification by Multi-Channel Parts-Based CNN with Improved</a:t>
            </a:r>
            <a:r>
              <a:rPr lang="zh-CN" altLang="en-US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 </a:t>
            </a: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Triplet Loss Function (CVPR2016</a:t>
            </a:r>
            <a:r>
              <a:rPr lang="zh-CN" altLang="en-US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）</a:t>
            </a:r>
            <a:endParaRPr lang="en-US" altLang="zh-CN" sz="2000" b="0" dirty="0" smtClean="0">
              <a:solidFill>
                <a:srgbClr val="FF0000"/>
              </a:solidFill>
              <a:effectLst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4177" y="1058568"/>
            <a:ext cx="516508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Inter-class-constraint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Intra-class-constraint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6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Improved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triplet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function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6525850" y="768336"/>
            <a:ext cx="5290098" cy="6089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91" y="1592263"/>
            <a:ext cx="5936609" cy="8882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91" y="3050006"/>
            <a:ext cx="5636572" cy="490137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5"/>
          <a:stretch>
            <a:fillRect/>
          </a:stretch>
        </p:blipFill>
        <p:spPr>
          <a:xfrm>
            <a:off x="535628" y="3923915"/>
            <a:ext cx="6093771" cy="17196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4177" y="5226863"/>
            <a:ext cx="6096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Top1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VIPeR:47.8%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i-LIDS:60.4%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PRID2011:22.0%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CUHK:53.7%</a:t>
            </a:r>
            <a:endParaRPr kumimoji="1" lang="en-US" altLang="zh-CN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71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33929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l"/>
            </a:pP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Beyond triplet loss: a deep quadruplet network for person re-identification (CVPR2017)</a:t>
            </a:r>
            <a:endParaRPr lang="en-US" altLang="zh-CN" sz="2000" b="0" dirty="0" smtClean="0">
              <a:solidFill>
                <a:srgbClr val="FF0000"/>
              </a:solidFill>
              <a:effectLst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4371975" y="1150143"/>
            <a:ext cx="7820025" cy="455771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4177" y="1058568"/>
            <a:ext cx="516508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Quadruplet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2" indent="-285750">
              <a:buFont typeface="Arial" charset="0"/>
              <a:buChar char="•"/>
            </a:pPr>
            <a:r>
              <a:rPr kumimoji="1" lang="en-US" altLang="zh-CN" sz="2000" dirty="0" err="1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: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Ref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j: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000" dirty="0" err="1" smtClean="0">
                <a:latin typeface="Arial" charset="0"/>
                <a:ea typeface="Arial" charset="0"/>
                <a:cs typeface="Arial" charset="0"/>
              </a:rPr>
              <a:t>Pos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 </a:t>
            </a:r>
            <a:endParaRPr kumimoji="1" lang="en-US" altLang="zh-CN" sz="20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2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k: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Neg1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l: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Neg2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1400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3"/>
          <a:srcRect t="2743"/>
          <a:stretch/>
        </p:blipFill>
        <p:spPr>
          <a:xfrm>
            <a:off x="364177" y="1463082"/>
            <a:ext cx="4007798" cy="219451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64177" y="4226736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Top1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VIPeR:49.05%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CUHK01:62.55%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CUHK03:74.47%</a:t>
            </a:r>
          </a:p>
        </p:txBody>
      </p:sp>
      <p:sp>
        <p:nvSpPr>
          <p:cNvPr id="5" name="矩形 4"/>
          <p:cNvSpPr/>
          <p:nvPr/>
        </p:nvSpPr>
        <p:spPr>
          <a:xfrm>
            <a:off x="4371975" y="5953831"/>
            <a:ext cx="63786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i="0" dirty="0" smtClean="0">
                <a:solidFill>
                  <a:srgbClr val="545454"/>
                </a:solidFill>
                <a:effectLst/>
                <a:latin typeface="arial" charset="0"/>
              </a:rPr>
              <a:t>Quintuplet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: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Ref1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Pos1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err="1" smtClean="0">
                <a:solidFill>
                  <a:srgbClr val="545454"/>
                </a:solidFill>
                <a:latin typeface="arial" charset="0"/>
              </a:rPr>
              <a:t>Neg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Pos2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Ref2</a:t>
            </a:r>
          </a:p>
          <a:p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Pos2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is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Neg2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for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Ref1;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Pos1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is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Neg2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for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Ref2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364177" y="5611731"/>
            <a:ext cx="3417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negative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mining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kumimoji="1" lang="en-US" altLang="zh-CN" sz="24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52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33929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l"/>
            </a:pP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Person Search with Natural Language Description (</a:t>
            </a:r>
            <a:r>
              <a:rPr lang="en-US" altLang="zh-CN" sz="2000" b="0" i="0" u="none" strike="noStrike" dirty="0" err="1" smtClean="0">
                <a:solidFill>
                  <a:srgbClr val="FF0000"/>
                </a:solidFill>
                <a:effectLst/>
                <a:latin typeface="Arial" charset="0"/>
              </a:rPr>
              <a:t>Sensetime</a:t>
            </a: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) </a:t>
            </a:r>
            <a:endParaRPr lang="en-US" altLang="zh-CN" sz="2000" b="0" dirty="0" smtClean="0">
              <a:solidFill>
                <a:srgbClr val="FF0000"/>
              </a:solidFill>
              <a:effectLst/>
            </a:endParaRPr>
          </a:p>
        </p:txBody>
      </p:sp>
      <p:pic>
        <p:nvPicPr>
          <p:cNvPr id="8" name="图片 7"/>
          <p:cNvPicPr/>
          <p:nvPr/>
        </p:nvPicPr>
        <p:blipFill rotWithShape="1">
          <a:blip r:embed="rId2"/>
          <a:srcRect l="4929" r="2479" b="2168"/>
          <a:stretch/>
        </p:blipFill>
        <p:spPr bwMode="auto">
          <a:xfrm>
            <a:off x="0" y="928688"/>
            <a:ext cx="5362575" cy="59293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/>
          <p:cNvPicPr/>
          <p:nvPr/>
        </p:nvPicPr>
        <p:blipFill rotWithShape="1">
          <a:blip r:embed="rId3"/>
          <a:srcRect b="34843"/>
          <a:stretch/>
        </p:blipFill>
        <p:spPr>
          <a:xfrm>
            <a:off x="5838825" y="4186238"/>
            <a:ext cx="5629276" cy="2671762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4"/>
          <a:stretch>
            <a:fillRect/>
          </a:stretch>
        </p:blipFill>
        <p:spPr>
          <a:xfrm>
            <a:off x="5362575" y="928688"/>
            <a:ext cx="68294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4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33929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l"/>
            </a:pP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Video-based Person Re-identification with Accumulative Motion Context (</a:t>
            </a:r>
            <a:r>
              <a:rPr lang="zh-CN" altLang="en-US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颜水成</a:t>
            </a: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) </a:t>
            </a:r>
            <a:endParaRPr lang="en-US" altLang="zh-CN" sz="2000" b="0" dirty="0" smtClean="0">
              <a:solidFill>
                <a:srgbClr val="FF0000"/>
              </a:solidFill>
              <a:effectLst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2"/>
          <a:srcRect l="3529" t="3494" r="3907"/>
          <a:stretch/>
        </p:blipFill>
        <p:spPr>
          <a:xfrm>
            <a:off x="5772150" y="842962"/>
            <a:ext cx="6419849" cy="4314826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 rotWithShape="1">
          <a:blip r:embed="rId3"/>
          <a:srcRect t="6753"/>
          <a:stretch/>
        </p:blipFill>
        <p:spPr>
          <a:xfrm>
            <a:off x="253526" y="4396590"/>
            <a:ext cx="6096000" cy="246141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07052" y="1140636"/>
            <a:ext cx="6096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Moti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Nets: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err="1" smtClean="0">
                <a:latin typeface="Arial" charset="0"/>
                <a:ea typeface="Arial" charset="0"/>
                <a:cs typeface="Arial" charset="0"/>
              </a:rPr>
              <a:t>Flownet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Spat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Nets: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3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layers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CNN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Fusion: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Concatenation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fusion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err="1" smtClean="0">
                <a:latin typeface="Arial" charset="0"/>
                <a:ea typeface="Arial" charset="0"/>
                <a:cs typeface="Arial" charset="0"/>
              </a:rPr>
              <a:t>Contrastive&amp;Classification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Data: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err="1" smtClean="0">
                <a:latin typeface="Arial" charset="0"/>
                <a:ea typeface="Arial" charset="0"/>
                <a:cs typeface="Arial" charset="0"/>
              </a:rPr>
              <a:t>Crop&amp;Mirror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Top1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PRID2011:83.7%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iLIDS-VID:68.7%</a:t>
            </a:r>
          </a:p>
        </p:txBody>
      </p:sp>
    </p:spTree>
    <p:extLst>
      <p:ext uri="{BB962C8B-B14F-4D97-AF65-F5344CB8AC3E}">
        <p14:creationId xmlns:p14="http://schemas.microsoft.com/office/powerpoint/2010/main" val="40405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33929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l"/>
            </a:pP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Unlabeled Samples Generated by GAN Improve the Person Re-identification Baseline in vitro </a:t>
            </a:r>
            <a:endParaRPr lang="en-US" altLang="zh-CN" sz="2000" b="0" dirty="0" smtClean="0">
              <a:solidFill>
                <a:srgbClr val="FF0000"/>
              </a:solidFill>
              <a:effectLst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7052" y="1140636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LSRO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2923" t="9496" r="2559"/>
          <a:stretch/>
        </p:blipFill>
        <p:spPr bwMode="auto">
          <a:xfrm>
            <a:off x="700404" y="1614488"/>
            <a:ext cx="4028759" cy="9774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04" y="2579788"/>
            <a:ext cx="5305181" cy="97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6209"/>
          <a:stretch/>
        </p:blipFill>
        <p:spPr bwMode="auto">
          <a:xfrm>
            <a:off x="5990710" y="822873"/>
            <a:ext cx="6201290" cy="288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507052" y="3551788"/>
            <a:ext cx="6493823" cy="330621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417814" y="4173842"/>
            <a:ext cx="435724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Top1(self-network)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Market1501:78.06%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CUHK:73.1%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Top1(public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network)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Market1501:83.97%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CUHK:84.6%</a:t>
            </a:r>
          </a:p>
        </p:txBody>
      </p:sp>
    </p:spTree>
    <p:extLst>
      <p:ext uri="{BB962C8B-B14F-4D97-AF65-F5344CB8AC3E}">
        <p14:creationId xmlns:p14="http://schemas.microsoft.com/office/powerpoint/2010/main" val="47067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33929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l"/>
            </a:pP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Pose Invariant Embedding for Deep Person Re-identification </a:t>
            </a:r>
            <a:endParaRPr lang="en-US" altLang="zh-CN" sz="2000" b="0" dirty="0" smtClean="0">
              <a:solidFill>
                <a:srgbClr val="FF0000"/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3100" y="1034149"/>
            <a:ext cx="43572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Top1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Market1501:79.33%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CUHK:67.1%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VIPeR:54.49%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2"/>
          <a:srcRect l="5614" t="4962"/>
          <a:stretch/>
        </p:blipFill>
        <p:spPr>
          <a:xfrm>
            <a:off x="4529138" y="634039"/>
            <a:ext cx="7472362" cy="3295023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" t="47304" r="2328"/>
          <a:stretch/>
        </p:blipFill>
        <p:spPr>
          <a:xfrm>
            <a:off x="7515225" y="3943350"/>
            <a:ext cx="4676775" cy="292893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23100" y="256730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Pose: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CPM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network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Landmark: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14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points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Affine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transformation: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preprocessing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58" y="3943350"/>
            <a:ext cx="67437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9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Experiments: model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architecture</a:t>
            </a:r>
            <a:endParaRPr lang="en" sz="3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659284" y="625447"/>
            <a:ext cx="3284715" cy="1463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200" dirty="0" smtClean="0"/>
              <a:t>Resnet50</a:t>
            </a:r>
          </a:p>
          <a:p>
            <a:pPr algn="ctr"/>
            <a:r>
              <a:rPr kumimoji="1" lang="en-US" altLang="zh-CN" sz="2400" dirty="0" smtClean="0"/>
              <a:t>Pre-trained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from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ImageNet</a:t>
            </a:r>
            <a:endParaRPr kumimoji="1" lang="zh-CN" altLang="en-US" sz="2400" dirty="0"/>
          </a:p>
        </p:txBody>
      </p:sp>
      <p:sp>
        <p:nvSpPr>
          <p:cNvPr id="21" name="圆角矩形 20"/>
          <p:cNvSpPr/>
          <p:nvPr/>
        </p:nvSpPr>
        <p:spPr>
          <a:xfrm rot="16200000">
            <a:off x="7996347" y="1076209"/>
            <a:ext cx="610591" cy="33607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zh-CN" sz="3200" dirty="0" smtClean="0"/>
              <a:t>Global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AP</a:t>
            </a:r>
            <a:endParaRPr kumimoji="1" lang="zh-CN" altLang="en-US" sz="3200" dirty="0"/>
          </a:p>
        </p:txBody>
      </p:sp>
      <p:sp>
        <p:nvSpPr>
          <p:cNvPr id="23" name="圆角矩形 22"/>
          <p:cNvSpPr/>
          <p:nvPr/>
        </p:nvSpPr>
        <p:spPr>
          <a:xfrm rot="16200000">
            <a:off x="7996348" y="1928657"/>
            <a:ext cx="610591" cy="33607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zh-CN" sz="3200" dirty="0" smtClean="0"/>
              <a:t>Fc1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1024</a:t>
            </a:r>
            <a:endParaRPr kumimoji="1" lang="zh-CN" altLang="en-US" sz="3200" dirty="0"/>
          </a:p>
        </p:txBody>
      </p:sp>
      <p:sp>
        <p:nvSpPr>
          <p:cNvPr id="24" name="圆角矩形 23"/>
          <p:cNvSpPr/>
          <p:nvPr/>
        </p:nvSpPr>
        <p:spPr>
          <a:xfrm rot="16200000">
            <a:off x="7996348" y="2781105"/>
            <a:ext cx="610591" cy="33607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zh-CN" sz="3200" dirty="0" smtClean="0"/>
              <a:t>Feature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512</a:t>
            </a:r>
            <a:endParaRPr kumimoji="1" lang="zh-CN" altLang="en-US" sz="3200" dirty="0"/>
          </a:p>
        </p:txBody>
      </p:sp>
      <p:sp>
        <p:nvSpPr>
          <p:cNvPr id="25" name="圆角矩形 24"/>
          <p:cNvSpPr/>
          <p:nvPr/>
        </p:nvSpPr>
        <p:spPr>
          <a:xfrm rot="16200000">
            <a:off x="6137068" y="3736262"/>
            <a:ext cx="610591" cy="336071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zh-CN" sz="3200" dirty="0" smtClean="0"/>
              <a:t>Normalize</a:t>
            </a:r>
            <a:endParaRPr kumimoji="1" lang="zh-CN" altLang="en-US" sz="3200" dirty="0"/>
          </a:p>
        </p:txBody>
      </p:sp>
      <p:sp>
        <p:nvSpPr>
          <p:cNvPr id="26" name="圆角矩形 25"/>
          <p:cNvSpPr/>
          <p:nvPr/>
        </p:nvSpPr>
        <p:spPr>
          <a:xfrm rot="16200000">
            <a:off x="9947068" y="3736262"/>
            <a:ext cx="610591" cy="336071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zh-CN" sz="3200" dirty="0" smtClean="0"/>
              <a:t>Fc2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err="1" smtClean="0"/>
              <a:t>softmax</a:t>
            </a:r>
            <a:endParaRPr kumimoji="1" lang="zh-CN" altLang="en-US" sz="3200" dirty="0"/>
          </a:p>
        </p:txBody>
      </p:sp>
      <p:sp>
        <p:nvSpPr>
          <p:cNvPr id="27" name="圆角矩形 26"/>
          <p:cNvSpPr/>
          <p:nvPr/>
        </p:nvSpPr>
        <p:spPr>
          <a:xfrm rot="16200000">
            <a:off x="6137068" y="4740996"/>
            <a:ext cx="610591" cy="336071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zh-CN" sz="3200" dirty="0" smtClean="0"/>
              <a:t>Distance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loss</a:t>
            </a:r>
            <a:endParaRPr kumimoji="1" lang="zh-CN" altLang="en-US" sz="3200" dirty="0"/>
          </a:p>
        </p:txBody>
      </p:sp>
      <p:sp>
        <p:nvSpPr>
          <p:cNvPr id="28" name="圆角矩形 27"/>
          <p:cNvSpPr/>
          <p:nvPr/>
        </p:nvSpPr>
        <p:spPr>
          <a:xfrm rot="16200000">
            <a:off x="9947068" y="4740996"/>
            <a:ext cx="610591" cy="336071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zh-CN" sz="3200" dirty="0" smtClean="0"/>
              <a:t>Classification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loss</a:t>
            </a:r>
            <a:endParaRPr kumimoji="1" lang="zh-CN" altLang="en-US" sz="3200" dirty="0"/>
          </a:p>
        </p:txBody>
      </p:sp>
      <p:cxnSp>
        <p:nvCxnSpPr>
          <p:cNvPr id="29" name="直线箭头连接符 28"/>
          <p:cNvCxnSpPr>
            <a:stCxn id="19" idx="2"/>
            <a:endCxn id="21" idx="3"/>
          </p:cNvCxnSpPr>
          <p:nvPr/>
        </p:nvCxnSpPr>
        <p:spPr>
          <a:xfrm>
            <a:off x="8301642" y="2088487"/>
            <a:ext cx="1" cy="3627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1" idx="1"/>
          </p:cNvCxnSpPr>
          <p:nvPr/>
        </p:nvCxnSpPr>
        <p:spPr>
          <a:xfrm flipH="1">
            <a:off x="8301641" y="3061863"/>
            <a:ext cx="2" cy="302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stCxn id="23" idx="1"/>
          </p:cNvCxnSpPr>
          <p:nvPr/>
        </p:nvCxnSpPr>
        <p:spPr>
          <a:xfrm flipH="1">
            <a:off x="8301639" y="3914311"/>
            <a:ext cx="5" cy="2418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24" idx="1"/>
            <a:endCxn id="25" idx="3"/>
          </p:cNvCxnSpPr>
          <p:nvPr/>
        </p:nvCxnSpPr>
        <p:spPr>
          <a:xfrm flipH="1">
            <a:off x="6442364" y="4766759"/>
            <a:ext cx="1859280" cy="3445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>
            <a:stCxn id="24" idx="1"/>
            <a:endCxn id="26" idx="3"/>
          </p:cNvCxnSpPr>
          <p:nvPr/>
        </p:nvCxnSpPr>
        <p:spPr>
          <a:xfrm>
            <a:off x="8301644" y="4766759"/>
            <a:ext cx="1950720" cy="3445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>
            <a:endCxn id="27" idx="3"/>
          </p:cNvCxnSpPr>
          <p:nvPr/>
        </p:nvCxnSpPr>
        <p:spPr>
          <a:xfrm>
            <a:off x="6442362" y="5712807"/>
            <a:ext cx="2" cy="4032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28" idx="3"/>
          </p:cNvCxnSpPr>
          <p:nvPr/>
        </p:nvCxnSpPr>
        <p:spPr>
          <a:xfrm>
            <a:off x="10252362" y="5712808"/>
            <a:ext cx="2" cy="4032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/>
          <p:nvPr/>
        </p:nvCxnSpPr>
        <p:spPr>
          <a:xfrm>
            <a:off x="152400" y="4958924"/>
            <a:ext cx="12039600" cy="0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415600" y="2840964"/>
            <a:ext cx="4865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Multi inputs share </a:t>
            </a:r>
            <a:r>
              <a:rPr lang="en-US" altLang="zh-CN" sz="2800" smtClean="0"/>
              <a:t>the network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60354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Experiments: results</a:t>
            </a:r>
            <a:endParaRPr lang="en" sz="3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999525"/>
              </p:ext>
            </p:extLst>
          </p:nvPr>
        </p:nvGraphicFramePr>
        <p:xfrm>
          <a:off x="629389" y="1238202"/>
          <a:ext cx="11147011" cy="5501034"/>
        </p:xfrm>
        <a:graphic>
          <a:graphicData uri="http://schemas.openxmlformats.org/drawingml/2006/table">
            <a:tbl>
              <a:tblPr/>
              <a:tblGrid>
                <a:gridCol w="1251755"/>
                <a:gridCol w="1251755"/>
                <a:gridCol w="904553"/>
                <a:gridCol w="2576603"/>
                <a:gridCol w="1032469"/>
                <a:gridCol w="1032469"/>
                <a:gridCol w="1032469"/>
                <a:gridCol w="1032469"/>
                <a:gridCol w="1032469"/>
              </a:tblGrid>
              <a:tr h="20374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 dataset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base model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resnet50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 dataset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 mode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Single query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mAP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time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top5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top10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742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freezing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Resnet50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6.6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16.9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25.9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class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32.0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60.2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71.6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triplet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38.6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58.4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65.0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class+triplet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(100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ephcos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)               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            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42.8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68.3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78.8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43.5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(+1.5)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69.3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(+1.0)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79.5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(+0.7)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class+triplet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(4000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ephcos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)               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          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37.5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62.6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72.1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38.8</a:t>
                      </a:r>
                      <a:r>
                        <a:rPr lang="mr-I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(+1.3)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64.6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(+2.0)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75.7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(+3.6)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class+imporve_triplet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29.6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(-3.5)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59.0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(-2.3)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71.0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(-1.9)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fine-tuning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Resnet+class(30 epochs)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37.5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61.5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73.4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25.7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50.4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63.0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27.4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Resnet+class+feature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38.8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(+1.3)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66.5</a:t>
                      </a:r>
                      <a:r>
                        <a:rPr lang="mr-I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(+0.9)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76.2</a:t>
                      </a:r>
                      <a:r>
                        <a:rPr lang="mr-I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(+2.8)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25.9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(+0.2)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51.0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(+0.6)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64.1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(+1.1)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27.8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(+0.4)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Resnet+triplet+feature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53.1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83.6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91.4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　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26.1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56.5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69.6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31.9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Resnet+class+triplet+feature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56.3(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+17.5)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86.0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(+19.5)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92.8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(+16.6)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29.1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(+3.2)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60.4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(+9.4)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74.3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(+10.2)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36.0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(+4.2)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Resnet+class+quadtuplet+feature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56.0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(+17.2)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85.9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(+19.4)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92(+15.8)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75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28.0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(+2.3)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58.1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(+7.1)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71.5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(+7.4)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34.9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(+7.1)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Resnet+class+quintuplet+feature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59.9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(+21.1)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86.7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(+20.2)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93.2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(+17.0)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25.2(-0.7)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54.0(+3.0)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67.8(+3.7)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31.7(+3.9)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Resnet+class&amp;triplet+feature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63.1(+24.3)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89.4(+38.4)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94.3(+30.2)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10/40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35.9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(+10.0)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62.5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(+11.5)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75.0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(+10.9)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37.6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(+9.8)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74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cuhk03+ 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fine-tuning +triplet transfer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class+triplet+normalize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43.1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69.3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78.9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class+triplet+normalize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21.8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49.4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62.2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27.4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unsupervised transfer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7.5(-14.3)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19.9(-29.5)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27(-35.2)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9.2(-18.2)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287" y="-15462"/>
            <a:ext cx="6697113" cy="12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2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Experiments: freezing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base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model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or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not</a:t>
            </a:r>
            <a:endParaRPr lang="en" sz="3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41846"/>
              </p:ext>
            </p:extLst>
          </p:nvPr>
        </p:nvGraphicFramePr>
        <p:xfrm>
          <a:off x="629389" y="1664922"/>
          <a:ext cx="11147011" cy="2241162"/>
        </p:xfrm>
        <a:graphic>
          <a:graphicData uri="http://schemas.openxmlformats.org/drawingml/2006/table">
            <a:tbl>
              <a:tblPr/>
              <a:tblGrid>
                <a:gridCol w="1251755"/>
                <a:gridCol w="1251755"/>
                <a:gridCol w="904553"/>
                <a:gridCol w="2576603"/>
                <a:gridCol w="1032469"/>
                <a:gridCol w="1032469"/>
                <a:gridCol w="1032469"/>
                <a:gridCol w="1032469"/>
                <a:gridCol w="1032469"/>
              </a:tblGrid>
              <a:tr h="20374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 dataset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base model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resnet50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 dataset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 mode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Single query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mAP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time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top5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top10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74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freezing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Resnet50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6.6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16.9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25.9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class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32.0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60.2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71.6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triplet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38.6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58.4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65.0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fine-tuning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Resnet+class(30 epochs)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37.5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61.5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73.4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25.7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50.4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63.0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27.4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Resnet+class+feature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38.8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(+1.3)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66.5</a:t>
                      </a:r>
                      <a:r>
                        <a:rPr lang="mr-I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(+0.9)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76.2</a:t>
                      </a:r>
                      <a:r>
                        <a:rPr lang="mr-I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(+2.8)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25.9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(+0.2)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51.0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(+0.6)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64.1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(+1.1)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27.8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(+0.4)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Resnet+triplet+feature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50.1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81.6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89.4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26.1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56.5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69.6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31.9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629389" y="4532604"/>
            <a:ext cx="3522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f</a:t>
            </a:r>
            <a:r>
              <a:rPr lang="en-US" altLang="zh-CN" sz="2800" dirty="0" smtClean="0"/>
              <a:t>ine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tuning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&gt;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freezing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6587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Experiments: feature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normalize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or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not</a:t>
            </a:r>
            <a:endParaRPr lang="en" sz="3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9389" y="6102324"/>
            <a:ext cx="65277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Feature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normalize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improves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performance</a:t>
            </a:r>
            <a:endParaRPr lang="en-US" altLang="zh-CN" sz="28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027423"/>
              </p:ext>
            </p:extLst>
          </p:nvPr>
        </p:nvGraphicFramePr>
        <p:xfrm>
          <a:off x="629389" y="3813762"/>
          <a:ext cx="11147011" cy="2037420"/>
        </p:xfrm>
        <a:graphic>
          <a:graphicData uri="http://schemas.openxmlformats.org/drawingml/2006/table">
            <a:tbl>
              <a:tblPr/>
              <a:tblGrid>
                <a:gridCol w="1251755"/>
                <a:gridCol w="1251755"/>
                <a:gridCol w="904553"/>
                <a:gridCol w="2576603"/>
                <a:gridCol w="1032469"/>
                <a:gridCol w="1032469"/>
                <a:gridCol w="1032469"/>
                <a:gridCol w="1032469"/>
                <a:gridCol w="1032469"/>
              </a:tblGrid>
              <a:tr h="20374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 dataset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base model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resnet50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 dataset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 mode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Single query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mAP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time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top5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top10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74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freezing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class+triplet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(100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ephcos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)               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            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42.8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68.3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78.8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43.5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(+1.5)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69.3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(+1.0)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79.5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(+0.7)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class+triplet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(4000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ephcos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)               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          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37.5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62.6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72.1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38.8</a:t>
                      </a:r>
                      <a:r>
                        <a:rPr lang="mr-I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(+1.3)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64.6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(+2.0)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75.7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(+3.6)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fine-tuning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Resnet+class(30 epochs)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37.5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61.5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73.4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25.7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50.4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63.0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27.4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Resnet+class+feature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38.8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(+1.3)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66.5</a:t>
                      </a:r>
                      <a:r>
                        <a:rPr lang="mr-I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(+0.9)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76.2</a:t>
                      </a:r>
                      <a:r>
                        <a:rPr lang="mr-I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(+2.8)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25.9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(+0.2)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51.0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(+0.6)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64.1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(+1.1)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27.8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(+0.4)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31987" r="30420" b="42320"/>
          <a:stretch/>
        </p:blipFill>
        <p:spPr>
          <a:xfrm>
            <a:off x="629389" y="1875742"/>
            <a:ext cx="3093720" cy="18313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5600" y="1483956"/>
            <a:ext cx="2238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L2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normalize</a:t>
            </a:r>
            <a:endParaRPr kumimoji="1" lang="en-US" altLang="zh-CN" sz="24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3960" y="701040"/>
            <a:ext cx="423672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latin typeface="Arial" charset="0"/>
                <a:ea typeface="Arial" charset="0"/>
                <a:cs typeface="Arial" charset="0"/>
              </a:rPr>
              <a:t>Content</a:t>
            </a:r>
          </a:p>
          <a:p>
            <a:pPr algn="ctr"/>
            <a:endParaRPr kumimoji="1" lang="en-US" altLang="zh-CN" sz="4000" dirty="0" smtClean="0">
              <a:latin typeface="Arial" charset="0"/>
              <a:ea typeface="Arial" charset="0"/>
              <a:cs typeface="Arial" charset="0"/>
            </a:endParaRPr>
          </a:p>
          <a:p>
            <a:endParaRPr kumimoji="1" lang="en-US" altLang="zh-CN" dirty="0"/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3200" dirty="0" smtClean="0">
                <a:latin typeface="Arial" charset="0"/>
                <a:ea typeface="Arial" charset="0"/>
                <a:cs typeface="Arial" charset="0"/>
              </a:rPr>
              <a:t>Introduction</a:t>
            </a:r>
          </a:p>
          <a:p>
            <a:pPr marL="457200" indent="-457200">
              <a:buFont typeface="Arial" charset="0"/>
              <a:buChar char="•"/>
            </a:pPr>
            <a:endParaRPr kumimoji="1" lang="en-US" altLang="zh-CN" sz="3200" dirty="0" smtClean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3200" dirty="0" smtClean="0">
                <a:latin typeface="Arial" charset="0"/>
                <a:ea typeface="Arial" charset="0"/>
                <a:cs typeface="Arial" charset="0"/>
              </a:rPr>
              <a:t>Papers</a:t>
            </a:r>
          </a:p>
          <a:p>
            <a:pPr marL="457200" indent="-457200">
              <a:buFont typeface="Arial" charset="0"/>
              <a:buChar char="•"/>
            </a:pPr>
            <a:endParaRPr kumimoji="1" lang="en-US" altLang="zh-CN" sz="3200" dirty="0" smtClean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3200" dirty="0" smtClean="0">
                <a:latin typeface="Arial" charset="0"/>
                <a:ea typeface="Arial" charset="0"/>
                <a:cs typeface="Arial" charset="0"/>
              </a:rPr>
              <a:t>Experiments</a:t>
            </a:r>
          </a:p>
          <a:p>
            <a:pPr marL="457200" indent="-457200">
              <a:buFont typeface="Arial" charset="0"/>
              <a:buChar char="•"/>
            </a:pPr>
            <a:endParaRPr kumimoji="1" lang="en-US" altLang="zh-CN" sz="3200" dirty="0" smtClean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kumimoji="1" lang="en-US" altLang="zh-CN" sz="3200" dirty="0" smtClean="0">
                <a:latin typeface="Arial" charset="0"/>
                <a:ea typeface="Arial" charset="0"/>
                <a:cs typeface="Arial" charset="0"/>
              </a:rPr>
              <a:t>Future</a:t>
            </a:r>
            <a:r>
              <a:rPr kumimoji="1" lang="zh-CN" altLang="en-US" sz="32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3200" dirty="0" smtClean="0">
                <a:latin typeface="Arial" charset="0"/>
                <a:ea typeface="Arial" charset="0"/>
                <a:cs typeface="Arial" charset="0"/>
              </a:rPr>
              <a:t>works</a:t>
            </a:r>
            <a:endParaRPr kumimoji="1" lang="zh-CN" altLang="en-US" sz="3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0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Experiments: classification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or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triplet</a:t>
            </a:r>
            <a:endParaRPr lang="en" sz="3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9389" y="4677557"/>
            <a:ext cx="986199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Performance: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classification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pre-train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triplet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&gt;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triplet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&gt;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classification</a:t>
            </a:r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Time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consuming: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triplet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&gt;&gt;&gt;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classification</a:t>
            </a:r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Robustness: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classification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&gt;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triplet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sz="24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839937"/>
              </p:ext>
            </p:extLst>
          </p:nvPr>
        </p:nvGraphicFramePr>
        <p:xfrm>
          <a:off x="629389" y="1390602"/>
          <a:ext cx="11147011" cy="3056130"/>
        </p:xfrm>
        <a:graphic>
          <a:graphicData uri="http://schemas.openxmlformats.org/drawingml/2006/table">
            <a:tbl>
              <a:tblPr/>
              <a:tblGrid>
                <a:gridCol w="1251755"/>
                <a:gridCol w="1251755"/>
                <a:gridCol w="904553"/>
                <a:gridCol w="2576603"/>
                <a:gridCol w="1032469"/>
                <a:gridCol w="1032469"/>
                <a:gridCol w="1032469"/>
                <a:gridCol w="1032469"/>
                <a:gridCol w="1032469"/>
              </a:tblGrid>
              <a:tr h="20374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 dataset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base model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resnet50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 dataset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 mode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Single query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mAP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time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top5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top10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742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freezing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Resnet50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6.6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16.9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25.9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class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32.0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60.2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71.6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triplet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38.6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58.4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65.0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class+triplet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(100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ephcos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)               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            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42.8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68.3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78.8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43.5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(+1.5)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69.3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(+1.0)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79.5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(+0.7)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class+triplet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(4000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ephcos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)               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          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37.5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62.6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72.1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38.8</a:t>
                      </a:r>
                      <a:r>
                        <a:rPr lang="mr-I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(+1.3)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64.6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(+2.0)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75.7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(+3.6)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fine-tuning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Resnet+class+feature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38.8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(+1.3)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66.5</a:t>
                      </a:r>
                      <a:r>
                        <a:rPr lang="mr-I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(+0.9)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76.2</a:t>
                      </a:r>
                      <a:r>
                        <a:rPr lang="mr-I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(+2.8)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25.9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(+0.2)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51.0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(+0.6)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64.1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(+1.1)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27.8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(+0.4)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Resnet+triplet+feature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53.1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83.6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91.4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　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26.1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56.5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69.6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31.9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Resnet+class+triplet+feature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56.3(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+17.5)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86.0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(+19.5)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92.8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(+16.6)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29.1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(+3.2)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60.4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(+9.4)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74.3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(+10.2)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36.0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(+4.2)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58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Experiments: different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distance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loss</a:t>
            </a:r>
            <a:endParaRPr lang="en" sz="3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5600" y="1530596"/>
            <a:ext cx="9187130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Triplet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Dis(ref1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altLang="zh-CN" sz="24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pos1)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altLang="zh-CN" sz="24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Dis(ref1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altLang="zh-CN" sz="24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neg1)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a1</a:t>
            </a:r>
          </a:p>
          <a:p>
            <a:pPr marL="914400" lvl="1" indent="-457200">
              <a:buFont typeface="Arial" charset="0"/>
              <a:buChar char="•"/>
            </a:pP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Improve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triplet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Triplet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Dis(ref1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altLang="zh-CN" sz="24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pos1)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charset="0"/>
              <a:buChar char="•"/>
            </a:pP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Quadruplet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  <a:endParaRPr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Triplet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loss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Dis(ref1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altLang="zh-CN" sz="2400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pos1)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altLang="zh-CN" sz="2400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Dis(neg1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altLang="zh-CN" sz="2400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neg2)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a2</a:t>
            </a:r>
          </a:p>
          <a:p>
            <a:pPr marL="914400" lvl="1" indent="-457200">
              <a:buFont typeface="Arial" charset="0"/>
              <a:buChar char="•"/>
            </a:pP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My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quadruplet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Quadruplet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loss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Dis(ref2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altLang="zh-CN" sz="2400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pos2)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Quadruplet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loss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Dis(ref2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altLang="zh-CN" sz="2400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pos2)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altLang="zh-CN" sz="2400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Dis(neg1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mr-IN" altLang="zh-CN" sz="2400" dirty="0">
                <a:latin typeface="Arial" charset="0"/>
                <a:ea typeface="Arial" charset="0"/>
                <a:cs typeface="Arial" charset="0"/>
              </a:rPr>
              <a:t>–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pos1)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a2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Quadruplet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loss1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+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Quadruplet</a:t>
            </a:r>
            <a:r>
              <a:rPr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loss2</a:t>
            </a:r>
            <a:endParaRPr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914400" lvl="1" indent="-457200">
              <a:buFont typeface="Arial" charset="0"/>
              <a:buChar char="•"/>
            </a:pPr>
            <a:endParaRPr lang="en-US" altLang="zh-CN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图片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159" y="0"/>
            <a:ext cx="812800" cy="1440000"/>
          </a:xfrm>
          <a:prstGeom prst="rect">
            <a:avLst/>
          </a:prstGeom>
        </p:spPr>
      </p:pic>
      <p:pic>
        <p:nvPicPr>
          <p:cNvPr id="3" name="图片 2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345" y="1403592"/>
            <a:ext cx="812800" cy="1440000"/>
          </a:xfrm>
          <a:prstGeom prst="rect">
            <a:avLst/>
          </a:prstGeom>
        </p:spPr>
      </p:pic>
      <p:pic>
        <p:nvPicPr>
          <p:cNvPr id="4" name="图片 3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344" y="2736925"/>
            <a:ext cx="805655" cy="1440000"/>
          </a:xfrm>
          <a:prstGeom prst="rect">
            <a:avLst/>
          </a:prstGeom>
        </p:spPr>
      </p:pic>
      <p:pic>
        <p:nvPicPr>
          <p:cNvPr id="6" name="图片 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345" y="4033850"/>
            <a:ext cx="812800" cy="1440000"/>
          </a:xfrm>
          <a:prstGeom prst="rect">
            <a:avLst/>
          </a:prstGeom>
        </p:spPr>
      </p:pic>
      <p:pic>
        <p:nvPicPr>
          <p:cNvPr id="7" name="图片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200" y="5473850"/>
            <a:ext cx="812800" cy="1440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633145" y="392965"/>
            <a:ext cx="158084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Ref1</a:t>
            </a:r>
          </a:p>
          <a:p>
            <a:pPr marL="457200" indent="-457200">
              <a:buFont typeface="Arial" charset="0"/>
              <a:buChar char="•"/>
            </a:pPr>
            <a:endParaRPr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Pos1</a:t>
            </a:r>
          </a:p>
          <a:p>
            <a:pPr marL="457200" indent="-457200">
              <a:buFont typeface="Arial" charset="0"/>
              <a:buChar char="•"/>
            </a:pPr>
            <a:endParaRPr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Neg1</a:t>
            </a:r>
          </a:p>
          <a:p>
            <a:pPr marL="457200" indent="-457200">
              <a:buFont typeface="Arial" charset="0"/>
              <a:buChar char="•"/>
            </a:pPr>
            <a:endParaRPr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Pos2/Neg2</a:t>
            </a:r>
          </a:p>
          <a:p>
            <a:pPr marL="457200" indent="-457200">
              <a:buFont typeface="Arial" charset="0"/>
              <a:buChar char="•"/>
            </a:pPr>
            <a:endParaRPr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2400" dirty="0" smtClean="0">
                <a:latin typeface="Arial" charset="0"/>
                <a:ea typeface="Arial" charset="0"/>
                <a:cs typeface="Arial" charset="0"/>
              </a:rPr>
              <a:t>Ref2</a:t>
            </a:r>
          </a:p>
          <a:p>
            <a:pPr marL="914400" lvl="1" indent="-457200">
              <a:buFont typeface="Arial" charset="0"/>
              <a:buChar char="•"/>
            </a:pPr>
            <a:endParaRPr lang="en-US" altLang="zh-CN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十字形 10"/>
          <p:cNvSpPr/>
          <p:nvPr/>
        </p:nvSpPr>
        <p:spPr>
          <a:xfrm rot="2605593">
            <a:off x="391885" y="5293849"/>
            <a:ext cx="360000" cy="360000"/>
          </a:xfrm>
          <a:prstGeom prst="plus">
            <a:avLst>
              <a:gd name="adj" fmla="val 4457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十字形 12"/>
          <p:cNvSpPr/>
          <p:nvPr/>
        </p:nvSpPr>
        <p:spPr>
          <a:xfrm rot="2605593">
            <a:off x="391886" y="5976403"/>
            <a:ext cx="360000" cy="360000"/>
          </a:xfrm>
          <a:prstGeom prst="plus">
            <a:avLst>
              <a:gd name="adj" fmla="val 4457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221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Experiments: different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distance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loss</a:t>
            </a:r>
            <a:endParaRPr lang="en" sz="3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920481"/>
              </p:ext>
            </p:extLst>
          </p:nvPr>
        </p:nvGraphicFramePr>
        <p:xfrm>
          <a:off x="629389" y="1238202"/>
          <a:ext cx="11147011" cy="3871098"/>
        </p:xfrm>
        <a:graphic>
          <a:graphicData uri="http://schemas.openxmlformats.org/drawingml/2006/table">
            <a:tbl>
              <a:tblPr/>
              <a:tblGrid>
                <a:gridCol w="1251755"/>
                <a:gridCol w="1251755"/>
                <a:gridCol w="904553"/>
                <a:gridCol w="2576603"/>
                <a:gridCol w="1032469"/>
                <a:gridCol w="1032469"/>
                <a:gridCol w="1032469"/>
                <a:gridCol w="1032469"/>
                <a:gridCol w="1032469"/>
              </a:tblGrid>
              <a:tr h="20374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 dataset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base model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resnet50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 dataset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 mode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Single query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mAP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time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top5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top10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74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freezing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class+triplet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(100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ephcos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)               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             </a:t>
                      </a:r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42.8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68.3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78.8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43.5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(+1.5)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69.3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(+1.0)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79.5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(+0.7)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class+imporve_triplet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29.6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(-3.5)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59.0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(-2.3)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71.0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(-1.9)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4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fine-tuning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Resnet+class(30 epochs)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37.5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61.5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73.4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25.7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50.4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63.0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27.4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Resnet+class+feature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38.8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(+1.3)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66.5</a:t>
                      </a:r>
                      <a:r>
                        <a:rPr lang="mr-I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(+0.9)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76.2</a:t>
                      </a:r>
                      <a:r>
                        <a:rPr lang="mr-IN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(+2.8)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25.9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(+0.2)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51.0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(+0.6)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64.1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(+1.1)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27.8</a:t>
                      </a:r>
                      <a:r>
                        <a:rPr lang="mr-IN" sz="12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(+0.4)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Resnet+triplet+feature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53.1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83.6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91.4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　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26.1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56.5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69.6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31.9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Resnet+class+triplet+feature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56.3(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+17.5)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86.0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(+19.5)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92.8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(+16.6)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29.1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(+3.2)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60.4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(+9.4)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74.3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(+10.2)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36.0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(+4.2)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Resnet+class+quadtuplet+feature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56.0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(+17.2)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85.9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(+19.4)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92(+15.8)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75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28.0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(+2.3)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58.1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(+7.1)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71.5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(+7.4)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34.9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(+7.1)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Resnet+class+quintuplet+feature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59.9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(+21.1)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86.7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(+20.2)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93.2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(+17.0)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25.2(-0.7)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54.0(+3.0)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67.8(+3.7)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31.7(+3.9)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Resnet+class&amp;triplet+feature 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63.1(+24.3)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89.4(+38.4)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94.3(+30.2)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10/40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35.9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(+10.0)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62.5</a:t>
                      </a:r>
                      <a:r>
                        <a:rPr lang="mr-IN" sz="1200" b="0" i="0" u="none" strike="noStrike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(+11.5)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75.0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(+10.9)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37.6</a:t>
                      </a:r>
                      <a:r>
                        <a:rPr lang="mr-IN" sz="1200" b="0" i="0" u="none" strike="noStrike" dirty="0">
                          <a:solidFill>
                            <a:srgbClr val="833C0C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(+9.8)</a:t>
                      </a:r>
                      <a:endParaRPr lang="mr-IN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626248" y="5323462"/>
            <a:ext cx="107275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Performance: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quintuplet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≈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/&gt;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quadruplet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≈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triplet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&gt;improve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triplet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Time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consuming: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triplet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&gt;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quadruplet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&gt;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quintuplet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Identification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+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distance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is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best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(without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other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datasets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tricks)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Problem: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dataset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200521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Experiments: unsupervised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learning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&amp;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defend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overfitting</a:t>
            </a:r>
            <a:endParaRPr lang="en" sz="3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34596"/>
              </p:ext>
            </p:extLst>
          </p:nvPr>
        </p:nvGraphicFramePr>
        <p:xfrm>
          <a:off x="284971" y="3330525"/>
          <a:ext cx="11147011" cy="1007921"/>
        </p:xfrm>
        <a:graphic>
          <a:graphicData uri="http://schemas.openxmlformats.org/drawingml/2006/table">
            <a:tbl>
              <a:tblPr/>
              <a:tblGrid>
                <a:gridCol w="1251755"/>
                <a:gridCol w="1251755"/>
                <a:gridCol w="904553"/>
                <a:gridCol w="2576603"/>
                <a:gridCol w="1032469"/>
                <a:gridCol w="1032469"/>
                <a:gridCol w="1032469"/>
                <a:gridCol w="1032469"/>
                <a:gridCol w="1032469"/>
              </a:tblGrid>
              <a:tr h="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 dataset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base model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resnet50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 dataset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train mode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Single query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mAP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time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top5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top10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0374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cuhk03+ 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fine-tuning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+triplet transfer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cuhk03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class+triplet+normalize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43.1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69.3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78.9 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/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class+triplet+normalize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21.8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49.4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62.2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27.4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7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market1501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unsupervised transfer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7.5(-14.3)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19.9(-29.5)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27(-35.2)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9.2(-18.2)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　</a:t>
                      </a:r>
                    </a:p>
                  </a:txBody>
                  <a:tcPr marL="10073" marR="10073" marT="1007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84971" y="1356967"/>
            <a:ext cx="1072755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Problem: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dataset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overfitting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Using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new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data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as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negative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sample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Generate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new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data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as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positive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sample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15600" y="4900185"/>
            <a:ext cx="8259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Maybe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learn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scene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feature</a:t>
            </a:r>
          </a:p>
          <a:p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Removing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background: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person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segmentation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&amp;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parsing</a:t>
            </a:r>
            <a:endParaRPr kumimoji="1" lang="zh-CN" alt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76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Experiments: feature </a:t>
            </a:r>
            <a:r>
              <a:rPr lang="en-US" altLang="zh-CN" sz="3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dimensionality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reduction——PCA</a:t>
            </a:r>
            <a:endParaRPr lang="en" sz="3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9645" y="1356967"/>
            <a:ext cx="116327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Problem: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time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consuming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computing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feature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person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retrieval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Person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retrieval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positively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related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to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numbers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person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&amp;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feature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dimensionality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5600" y="5620286"/>
            <a:ext cx="8259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Appropriate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PCA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improves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performance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kumimoji="1" lang="zh-CN" altLang="en-US" sz="24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663194"/>
              </p:ext>
            </p:extLst>
          </p:nvPr>
        </p:nvGraphicFramePr>
        <p:xfrm>
          <a:off x="861060" y="2418627"/>
          <a:ext cx="5097780" cy="1271600"/>
        </p:xfrm>
        <a:graphic>
          <a:graphicData uri="http://schemas.openxmlformats.org/drawingml/2006/table">
            <a:tbl>
              <a:tblPr/>
              <a:tblGrid>
                <a:gridCol w="849630"/>
                <a:gridCol w="849630"/>
                <a:gridCol w="849630"/>
                <a:gridCol w="849630"/>
                <a:gridCol w="849630"/>
                <a:gridCol w="849630"/>
              </a:tblGrid>
              <a:tr h="25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feature size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</a:tr>
              <a:tr h="25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56.5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57.2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56.3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55.3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54.8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85.6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86.9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85.3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85.6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85.1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top10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92.4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93.8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92.7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92.3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score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99.6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96.9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90.7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78.1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42084"/>
              </p:ext>
            </p:extLst>
          </p:nvPr>
        </p:nvGraphicFramePr>
        <p:xfrm>
          <a:off x="6386707" y="2418627"/>
          <a:ext cx="5097780" cy="1271600"/>
        </p:xfrm>
        <a:graphic>
          <a:graphicData uri="http://schemas.openxmlformats.org/drawingml/2006/table">
            <a:tbl>
              <a:tblPr/>
              <a:tblGrid>
                <a:gridCol w="849630"/>
                <a:gridCol w="849630"/>
                <a:gridCol w="849630"/>
                <a:gridCol w="849630"/>
                <a:gridCol w="849630"/>
                <a:gridCol w="849630"/>
              </a:tblGrid>
              <a:tr h="25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feature size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</a:tr>
              <a:tr h="25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54.6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54.81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55.43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53.51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52.36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84.17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84.31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84.5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83.77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83.73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top10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91.88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92.13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92.22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91.68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91.91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score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is-I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98.6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90.6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81.3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730200"/>
              </p:ext>
            </p:extLst>
          </p:nvPr>
        </p:nvGraphicFramePr>
        <p:xfrm>
          <a:off x="861060" y="4077285"/>
          <a:ext cx="5097780" cy="1271600"/>
        </p:xfrm>
        <a:graphic>
          <a:graphicData uri="http://schemas.openxmlformats.org/drawingml/2006/table">
            <a:tbl>
              <a:tblPr/>
              <a:tblGrid>
                <a:gridCol w="849630"/>
                <a:gridCol w="849630"/>
                <a:gridCol w="849630"/>
                <a:gridCol w="849630"/>
                <a:gridCol w="849630"/>
                <a:gridCol w="849630"/>
              </a:tblGrid>
              <a:tr h="25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feature size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</a:tr>
              <a:tr h="25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50.36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50.16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50.84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48.86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47.22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81.61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82.15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81.88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81.84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i-FI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79.73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top10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90.36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90.92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91.29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90.64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89.22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score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is-I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is-I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92.59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81.52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67.29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271792"/>
              </p:ext>
            </p:extLst>
          </p:nvPr>
        </p:nvGraphicFramePr>
        <p:xfrm>
          <a:off x="6386707" y="4134873"/>
          <a:ext cx="5097780" cy="1271600"/>
        </p:xfrm>
        <a:graphic>
          <a:graphicData uri="http://schemas.openxmlformats.org/drawingml/2006/table">
            <a:tbl>
              <a:tblPr/>
              <a:tblGrid>
                <a:gridCol w="849630"/>
                <a:gridCol w="849630"/>
                <a:gridCol w="849630"/>
                <a:gridCol w="849630"/>
                <a:gridCol w="849630"/>
                <a:gridCol w="849630"/>
              </a:tblGrid>
              <a:tr h="25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feature size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</a:tr>
              <a:tr h="25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56.88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60.21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58.4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56.02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53.58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82.31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86.65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85.56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85.88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83.39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top10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fi-FI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87.98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93.03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93.35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92.74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91.47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43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score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is-IS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96.29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hr-HR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86.01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70.44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nb-NO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51.28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97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Experiments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conclusions</a:t>
            </a:r>
            <a:endParaRPr lang="en" sz="3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5600" y="1658035"/>
            <a:ext cx="113608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Fine-tuning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base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model</a:t>
            </a:r>
          </a:p>
          <a:p>
            <a:pPr marL="285750" lvl="0" indent="-285750">
              <a:buFont typeface="Arial" charset="0"/>
              <a:buChar char="•"/>
            </a:pP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Feature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normalize</a:t>
            </a:r>
            <a:endParaRPr kumimoji="1" lang="en-US" altLang="zh-CN" sz="24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Pre-training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classification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before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metric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learning</a:t>
            </a:r>
          </a:p>
          <a:p>
            <a:pPr marL="285750" lvl="0" indent="-285750">
              <a:buFont typeface="Arial" charset="0"/>
              <a:buChar char="•"/>
            </a:pP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PCA</a:t>
            </a:r>
            <a:endParaRPr kumimoji="1" lang="en-US" altLang="zh-CN" sz="24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lvl="0" indent="-285750">
              <a:buFont typeface="Arial" charset="0"/>
              <a:buChar char="•"/>
            </a:pPr>
            <a:endParaRPr kumimoji="1" lang="en-US" altLang="zh-CN" sz="2400" dirty="0" smtClean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Intra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loss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(</a:t>
            </a:r>
            <a:r>
              <a:rPr kumimoji="1" lang="en-US" altLang="zh-CN" sz="2400" dirty="0" err="1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ref&amp;pos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does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not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improve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performance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Performance: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quintuplet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≈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/&gt;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quadruplet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≈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triplet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&gt;improve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triplet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Time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consuming: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triplet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&gt;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quadruplet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&gt;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quintuplet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Identification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loss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+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distance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loss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is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best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(without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other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datasets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and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tricks)</a:t>
            </a:r>
            <a:endParaRPr kumimoji="1" lang="en-US" altLang="zh-CN" sz="2400" dirty="0" smtClean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lvl="0" indent="-285750">
              <a:buFont typeface="Arial" charset="0"/>
              <a:buChar char="•"/>
            </a:pPr>
            <a:endParaRPr kumimoji="1" lang="en-US" altLang="zh-CN" sz="2400" dirty="0" smtClean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lvl="0" indent="-285750">
              <a:buFont typeface="Arial" charset="0"/>
              <a:buChar char="•"/>
            </a:pPr>
            <a:endParaRPr kumimoji="1" lang="en-US" altLang="zh-CN" sz="24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Some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other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works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endParaRPr lang="en" sz="3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5600" y="1658035"/>
            <a:ext cx="11360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Additional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datasets</a:t>
            </a:r>
          </a:p>
          <a:p>
            <a:pPr marL="285750" lvl="0" indent="-285750">
              <a:buFont typeface="Arial" charset="0"/>
              <a:buChar char="•"/>
            </a:pPr>
            <a:endParaRPr kumimoji="1" lang="en-US" altLang="zh-CN" sz="2400" dirty="0" smtClean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Generating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images</a:t>
            </a:r>
          </a:p>
          <a:p>
            <a:pPr marL="285750" lvl="0" indent="-285750">
              <a:buFont typeface="Arial" charset="0"/>
              <a:buChar char="•"/>
            </a:pPr>
            <a:endParaRPr kumimoji="1" lang="en-US" altLang="zh-CN" sz="2400" dirty="0" smtClean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Video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sequence</a:t>
            </a:r>
          </a:p>
          <a:p>
            <a:pPr marL="285750" lvl="0" indent="-285750">
              <a:buFont typeface="Arial" charset="0"/>
              <a:buChar char="•"/>
            </a:pPr>
            <a:endParaRPr kumimoji="1" lang="en-US" altLang="zh-CN" sz="2400" dirty="0" smtClean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With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negative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mining</a:t>
            </a:r>
          </a:p>
          <a:p>
            <a:pPr marL="285750" lvl="0" indent="-285750">
              <a:buFont typeface="Arial" charset="0"/>
              <a:buChar char="•"/>
            </a:pPr>
            <a:endParaRPr kumimoji="1" lang="en-US" altLang="zh-CN" sz="2400" dirty="0" smtClean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Combining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new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labels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285750" lvl="0" indent="-285750">
              <a:buFont typeface="Arial" charset="0"/>
              <a:buChar char="•"/>
            </a:pPr>
            <a:endParaRPr kumimoji="1" lang="en-US" altLang="zh-CN" sz="2400" dirty="0" smtClean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Training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tricks: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such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as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SVD</a:t>
            </a:r>
          </a:p>
          <a:p>
            <a:pPr marL="285750" lvl="0" indent="-285750">
              <a:buFont typeface="Arial" charset="0"/>
              <a:buChar char="•"/>
            </a:pPr>
            <a:endParaRPr kumimoji="1" lang="en-US" altLang="zh-CN" sz="2400" dirty="0" smtClean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New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re-ranking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techniques</a:t>
            </a:r>
          </a:p>
          <a:p>
            <a:pPr marL="285750" lvl="0" indent="-285750">
              <a:buFont typeface="Arial" charset="0"/>
              <a:buChar char="•"/>
            </a:pPr>
            <a:endParaRPr kumimoji="1" lang="en-US" altLang="zh-CN" sz="24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3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933622" y="1426758"/>
            <a:ext cx="10953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Motivation: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emphasize the importance of each embedding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dimension</a:t>
            </a:r>
          </a:p>
        </p:txBody>
      </p:sp>
      <p:sp>
        <p:nvSpPr>
          <p:cNvPr id="22" name="Shape 60"/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Future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work: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weights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layer</a:t>
            </a:r>
            <a:endParaRPr lang="en" sz="3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22" y="1958214"/>
            <a:ext cx="3340100" cy="2755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059680" y="2770108"/>
                <a:ext cx="65560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</a:rPr>
                        <m:t>𝑓𝑒𝑎𝑡𝑢𝑟𝑒</m:t>
                      </m:r>
                      <m:r>
                        <a:rPr kumimoji="1" lang="en-US" altLang="zh-CN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kumimoji="1" lang="zh-CN" alt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𝑤𝑒𝑖𝑔h𝑡𝑠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𝑓𝑒𝑎𝑡𝑢𝑟𝑡𝑒</m:t>
                      </m:r>
                      <m:r>
                        <a:rPr kumimoji="1" lang="zh-CN" alt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∗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𝑑𝑖𝑎𝑔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𝑤𝑒𝑖𝑔h𝑡𝑠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680" y="2770108"/>
                <a:ext cx="6556090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023" t="-140984" r="-1023" b="-175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933622" y="4783905"/>
            <a:ext cx="109535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We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think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weights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is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related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to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(ref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mr-IN" altLang="zh-CN" sz="2400" dirty="0" smtClean="0">
                <a:latin typeface="Arial" charset="0"/>
                <a:ea typeface="Arial" charset="0"/>
                <a:cs typeface="Arial" charset="0"/>
              </a:rPr>
              <a:t>–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err="1" smtClean="0">
                <a:latin typeface="Arial" charset="0"/>
                <a:ea typeface="Arial" charset="0"/>
                <a:cs typeface="Arial" charset="0"/>
              </a:rPr>
              <a:t>neg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158240" y="5595799"/>
                <a:ext cx="33927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𝑤𝑒𝑖𝑔h𝑡𝑠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𝑟𝑒𝑓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𝑛𝑒𝑔</m:t>
                      </m:r>
                      <m:r>
                        <a:rPr kumimoji="1" lang="en-US" altLang="zh-CN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240" y="5595799"/>
                <a:ext cx="339272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334" r="-2334" b="-32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7650" r="79131" b="25991"/>
          <a:stretch/>
        </p:blipFill>
        <p:spPr>
          <a:xfrm>
            <a:off x="7989196" y="5050731"/>
            <a:ext cx="697058" cy="18288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7650" r="79131" b="25991"/>
          <a:stretch/>
        </p:blipFill>
        <p:spPr>
          <a:xfrm>
            <a:off x="7989196" y="3176211"/>
            <a:ext cx="697058" cy="1828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l="20608" b="24238"/>
          <a:stretch/>
        </p:blipFill>
        <p:spPr>
          <a:xfrm>
            <a:off x="8686254" y="3961041"/>
            <a:ext cx="2651760" cy="20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0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Future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work: </a:t>
            </a:r>
            <a:r>
              <a:rPr lang="en-US" altLang="zh-CN" sz="3200" dirty="0" err="1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Prednet</a:t>
            </a:r>
            <a:endParaRPr lang="en" sz="3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6495"/>
            <a:ext cx="12192000" cy="340288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6" y="1426495"/>
            <a:ext cx="12196016" cy="19513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17" y="3372099"/>
            <a:ext cx="12196017" cy="195136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5312924"/>
            <a:ext cx="79995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GAN: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800100" lvl="1" indent="-342900">
              <a:buFont typeface="Wingdings" charset="2"/>
              <a:buChar char="ü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More diversity</a:t>
            </a:r>
          </a:p>
          <a:p>
            <a:pPr marL="800100" lvl="1" indent="-342900">
              <a:buFont typeface="Wingdings" charset="2"/>
              <a:buChar char="Ø"/>
            </a:pP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More uncontrollable&amp; unnatural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artificial</a:t>
            </a:r>
          </a:p>
          <a:p>
            <a:pPr marL="800100" lvl="1" indent="-342900">
              <a:buFont typeface="Wingdings" charset="2"/>
              <a:buChar char="Ø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Unlabeled</a:t>
            </a: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/>
          <a:srcRect l="17439"/>
          <a:stretch/>
        </p:blipFill>
        <p:spPr>
          <a:xfrm>
            <a:off x="6485821" y="5575973"/>
            <a:ext cx="552577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2403"/>
          <a:stretch/>
        </p:blipFill>
        <p:spPr>
          <a:xfrm>
            <a:off x="3656611" y="870079"/>
            <a:ext cx="8535389" cy="5933079"/>
          </a:xfrm>
          <a:prstGeom prst="rect">
            <a:avLst/>
          </a:prstGeom>
        </p:spPr>
      </p:pic>
      <p:sp>
        <p:nvSpPr>
          <p:cNvPr id="3" name="Shape 60"/>
          <p:cNvSpPr txBox="1">
            <a:spLocks/>
          </p:cNvSpPr>
          <p:nvPr/>
        </p:nvSpPr>
        <p:spPr>
          <a:xfrm>
            <a:off x="106842" y="106479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Future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work: </a:t>
            </a:r>
            <a:r>
              <a:rPr lang="en-US" altLang="zh-CN" sz="3200" dirty="0" err="1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Prednet</a:t>
            </a:r>
            <a:endParaRPr lang="en" sz="3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47079" y="5095867"/>
            <a:ext cx="775524" cy="62041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60125" y="6007610"/>
            <a:ext cx="799275" cy="6394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35351" y="1626838"/>
            <a:ext cx="815970" cy="6527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21088" y="1839355"/>
            <a:ext cx="818078" cy="6544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32781" y="2598797"/>
            <a:ext cx="812779" cy="65022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24921" y="1636518"/>
            <a:ext cx="805215" cy="64417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3240" y="4012883"/>
            <a:ext cx="941332" cy="75306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17200" y="2779287"/>
            <a:ext cx="901735" cy="721388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86862" y="1265818"/>
            <a:ext cx="307449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err="1" smtClean="0">
                <a:latin typeface="Arial" charset="0"/>
                <a:ea typeface="Arial" charset="0"/>
                <a:cs typeface="Arial" charset="0"/>
              </a:rPr>
              <a:t>Tensorboard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t-</a:t>
            </a:r>
            <a:r>
              <a:rPr kumimoji="1" lang="en-US" altLang="zh-CN" sz="2400" dirty="0" err="1" smtClean="0">
                <a:latin typeface="Arial" charset="0"/>
                <a:ea typeface="Arial" charset="0"/>
                <a:cs typeface="Arial" charset="0"/>
              </a:rPr>
              <a:t>sne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1: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Id1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true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image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2: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Id1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fake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image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3: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Id2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true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image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4: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Id2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fake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image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5: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Id3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true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image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6: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Id3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fake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image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7: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Id4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true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image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8: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Id4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fake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image</a:t>
            </a: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6611" y="870079"/>
            <a:ext cx="8434411" cy="586920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6842" y="5181930"/>
            <a:ext cx="3154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data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argumentation:</a:t>
            </a:r>
          </a:p>
          <a:p>
            <a:pPr algn="ctr"/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GAN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or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err="1" smtClean="0">
                <a:latin typeface="Arial" charset="0"/>
                <a:ea typeface="Arial" charset="0"/>
                <a:cs typeface="Arial" charset="0"/>
              </a:rPr>
              <a:t>Prednet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?</a:t>
            </a:r>
            <a:endParaRPr kumimoji="1" lang="zh-CN" altLang="en-US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66584" y="5167587"/>
            <a:ext cx="844550" cy="6756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41629" y="5416680"/>
            <a:ext cx="826762" cy="66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1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79764" y="402067"/>
            <a:ext cx="88928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u="none" strike="noStrike" dirty="0" smtClean="0">
                <a:solidFill>
                  <a:srgbClr val="000000"/>
                </a:solidFill>
                <a:effectLst/>
                <a:latin typeface="Arial" charset="0"/>
              </a:rPr>
              <a:t>Introduction:</a:t>
            </a:r>
            <a:r>
              <a:rPr lang="zh-CN" altLang="en-US" sz="3200" b="0" i="0" u="none" strike="noStrike" dirty="0" smtClean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altLang="zh-CN" sz="3200" b="0" i="0" u="none" strike="noStrike" dirty="0" smtClean="0">
                <a:solidFill>
                  <a:srgbClr val="000000"/>
                </a:solidFill>
                <a:effectLst/>
                <a:latin typeface="Arial" charset="0"/>
              </a:rPr>
              <a:t>from</a:t>
            </a:r>
            <a:r>
              <a:rPr lang="zh-CN" altLang="en-US" sz="3200" b="0" i="0" u="none" strike="noStrike" dirty="0" smtClean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altLang="zh-CN" sz="3200" b="0" i="0" u="none" strike="noStrike" dirty="0" smtClean="0">
                <a:solidFill>
                  <a:srgbClr val="000000"/>
                </a:solidFill>
                <a:effectLst/>
                <a:latin typeface="Arial" charset="0"/>
              </a:rPr>
              <a:t>detection</a:t>
            </a:r>
            <a:r>
              <a:rPr lang="zh-CN" altLang="en-US" sz="3200" b="0" i="0" u="none" strike="noStrike" dirty="0" smtClean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altLang="zh-CN" sz="3200" b="0" i="0" u="none" strike="noStrike" dirty="0" smtClean="0">
                <a:solidFill>
                  <a:srgbClr val="000000"/>
                </a:solidFill>
                <a:effectLst/>
                <a:latin typeface="Arial" charset="0"/>
              </a:rPr>
              <a:t>to</a:t>
            </a:r>
            <a:r>
              <a:rPr lang="zh-CN" altLang="en-US" sz="3200" b="0" i="0" u="none" strike="noStrike" dirty="0" smtClean="0">
                <a:solidFill>
                  <a:srgbClr val="000000"/>
                </a:solidFill>
                <a:effectLst/>
                <a:latin typeface="Arial" charset="0"/>
              </a:rPr>
              <a:t> </a:t>
            </a:r>
            <a:r>
              <a:rPr lang="en-US" altLang="zh-CN" sz="3200" b="0" i="0" u="none" strike="noStrike" dirty="0" smtClean="0">
                <a:solidFill>
                  <a:srgbClr val="000000"/>
                </a:solidFill>
                <a:effectLst/>
                <a:latin typeface="Arial" charset="0"/>
              </a:rPr>
              <a:t>re-identification</a:t>
            </a:r>
            <a:endParaRPr lang="en-US" altLang="zh-CN" sz="3200" b="0" dirty="0" smtClean="0">
              <a:effectLst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t="4180"/>
          <a:stretch/>
        </p:blipFill>
        <p:spPr>
          <a:xfrm>
            <a:off x="0" y="1112520"/>
            <a:ext cx="12192000" cy="529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933622" y="1426758"/>
            <a:ext cx="968865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Test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other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works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State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of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the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arts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Resolve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unsupervised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transfer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learning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problem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(datasets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bias)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Person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search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with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NLP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is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becoming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popular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  </a:t>
            </a: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Shape 60"/>
          <p:cNvSpPr txBox="1">
            <a:spLocks/>
          </p:cNvSpPr>
          <p:nvPr/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Future</a:t>
            </a:r>
            <a:r>
              <a:rPr lang="zh-CN" altLang="en-US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work</a:t>
            </a:r>
            <a:endParaRPr lang="en" sz="3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4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2941320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dirty="0" smtClean="0">
                <a:latin typeface="Arial" charset="0"/>
                <a:ea typeface="Arial" charset="0"/>
                <a:cs typeface="Arial" charset="0"/>
              </a:rPr>
              <a:t>THANKS</a:t>
            </a:r>
            <a:r>
              <a:rPr kumimoji="1" lang="zh-CN" altLang="en-US" sz="5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5400" dirty="0" smtClean="0">
                <a:latin typeface="Arial" charset="0"/>
                <a:ea typeface="Arial" charset="0"/>
                <a:cs typeface="Arial" charset="0"/>
              </a:rPr>
              <a:t>!</a:t>
            </a:r>
            <a:endParaRPr kumimoji="1" lang="zh-CN" altLang="en-US" sz="5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59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1866399" y="1133304"/>
            <a:ext cx="8070081" cy="45054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1479" y="409694"/>
            <a:ext cx="38731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3200" dirty="0">
                <a:solidFill>
                  <a:srgbClr val="000000"/>
                </a:solidFill>
                <a:latin typeface="Arial" charset="0"/>
              </a:rPr>
              <a:t>Introduction:</a:t>
            </a:r>
            <a:r>
              <a:rPr lang="zh-CN" altLang="en-US" sz="3200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altLang="zh-CN" sz="3200" dirty="0" smtClean="0">
                <a:solidFill>
                  <a:srgbClr val="000000"/>
                </a:solidFill>
                <a:latin typeface="Arial" charset="0"/>
              </a:rPr>
              <a:t>metrics</a:t>
            </a:r>
            <a:endParaRPr lang="en-US" altLang="zh-CN" sz="3200" dirty="0">
              <a:solidFill>
                <a:prstClr val="black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1101" y="5777635"/>
            <a:ext cx="11053411" cy="8679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609585" lvl="0" indent="-304792">
              <a:lnSpc>
                <a:spcPct val="90000"/>
              </a:lnSpc>
              <a:buFont typeface="Arial"/>
              <a:buChar char="•"/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Test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ingle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query: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probe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&amp;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query,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each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person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happens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one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time</a:t>
            </a:r>
          </a:p>
          <a:p>
            <a:pPr marL="609585" lvl="0" indent="-304792">
              <a:lnSpc>
                <a:spcPct val="90000"/>
              </a:lnSpc>
              <a:buFont typeface="Arial"/>
              <a:buChar char="•"/>
            </a:pP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Judge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through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L2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distance: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how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find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better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feature</a:t>
            </a:r>
            <a:r>
              <a:rPr lang="zh-CN" altLang="en-US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representation</a:t>
            </a:r>
            <a:endParaRPr lang="en" altLang="zh-CN" sz="2800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19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sz="3200" dirty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Dataset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415600" y="1638508"/>
            <a:ext cx="5375600" cy="455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09585" indent="-304792"/>
            <a:r>
              <a:rPr lang="e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CUHK03</a:t>
            </a:r>
          </a:p>
          <a:p>
            <a:pPr marL="1219170" lvl="1" indent="-304792"/>
            <a:r>
              <a:rPr lang="en" dirty="0">
                <a:highlight>
                  <a:srgbClr val="FFFFFF"/>
                </a:highlight>
                <a:latin typeface="Times New Roman" charset="0"/>
                <a:ea typeface="Times New Roman" charset="0"/>
                <a:cs typeface="Times New Roman" charset="0"/>
              </a:rPr>
              <a:t>1360 persons</a:t>
            </a:r>
            <a:r>
              <a:rPr lang="en" dirty="0" smtClean="0">
                <a:highlight>
                  <a:srgbClr val="FFFFFF"/>
                </a:highlight>
                <a:latin typeface="Times New Roman" charset="0"/>
                <a:ea typeface="Times New Roman" charset="0"/>
                <a:cs typeface="Times New Roman" charset="0"/>
              </a:rPr>
              <a:t>，</a:t>
            </a:r>
            <a:endParaRPr lang="en-US" dirty="0" smtClean="0">
              <a:highlight>
                <a:srgbClr val="FFFFFF"/>
              </a:highlight>
              <a:latin typeface="Times New Roman" charset="0"/>
              <a:ea typeface="Times New Roman" charset="0"/>
              <a:cs typeface="Times New Roman" charset="0"/>
            </a:endParaRPr>
          </a:p>
          <a:p>
            <a:pPr marL="1219170" lvl="1" indent="-304792"/>
            <a:r>
              <a:rPr lang="en" dirty="0" smtClean="0">
                <a:highlight>
                  <a:srgbClr val="FFFFFF"/>
                </a:highlight>
                <a:latin typeface="Times New Roman" charset="0"/>
                <a:ea typeface="Times New Roman" charset="0"/>
                <a:cs typeface="Times New Roman" charset="0"/>
              </a:rPr>
              <a:t>13164 </a:t>
            </a:r>
            <a:r>
              <a:rPr lang="en" dirty="0">
                <a:highlight>
                  <a:srgbClr val="FFFFFF"/>
                </a:highlight>
                <a:latin typeface="Times New Roman" charset="0"/>
                <a:ea typeface="Times New Roman" charset="0"/>
                <a:cs typeface="Times New Roman" charset="0"/>
              </a:rPr>
              <a:t>bounding boxes</a:t>
            </a:r>
          </a:p>
          <a:p>
            <a:pPr marL="609585" indent="-304792"/>
            <a:r>
              <a:rPr lang="en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Market1501</a:t>
            </a:r>
          </a:p>
          <a:p>
            <a:pPr marL="1219170" lvl="1" indent="-304792"/>
            <a:r>
              <a:rPr lang="en" dirty="0" smtClean="0">
                <a:highlight>
                  <a:srgbClr val="FFFFFF"/>
                </a:highlight>
                <a:latin typeface="Times New Roman" charset="0"/>
                <a:ea typeface="Times New Roman" charset="0"/>
                <a:cs typeface="Times New Roman" charset="0"/>
              </a:rPr>
              <a:t>1501 persons，</a:t>
            </a:r>
            <a:endParaRPr lang="en-US" dirty="0" smtClean="0">
              <a:highlight>
                <a:srgbClr val="FFFFFF"/>
              </a:highlight>
              <a:latin typeface="Times New Roman" charset="0"/>
              <a:ea typeface="Times New Roman" charset="0"/>
              <a:cs typeface="Times New Roman" charset="0"/>
            </a:endParaRPr>
          </a:p>
          <a:p>
            <a:pPr marL="1219170" lvl="1" indent="-304792"/>
            <a:r>
              <a:rPr lang="en" dirty="0" smtClean="0">
                <a:highlight>
                  <a:srgbClr val="FFFFFF"/>
                </a:highlight>
                <a:latin typeface="Times New Roman" charset="0"/>
                <a:ea typeface="Times New Roman" charset="0"/>
                <a:cs typeface="Times New Roman" charset="0"/>
              </a:rPr>
              <a:t>32643 </a:t>
            </a:r>
            <a:r>
              <a:rPr lang="en" dirty="0">
                <a:highlight>
                  <a:srgbClr val="FFFFFF"/>
                </a:highlight>
                <a:latin typeface="Times New Roman" charset="0"/>
                <a:ea typeface="Times New Roman" charset="0"/>
                <a:cs typeface="Times New Roman" charset="0"/>
              </a:rPr>
              <a:t>bounding boxes</a:t>
            </a:r>
          </a:p>
          <a:p>
            <a:pPr marL="609585" indent="-304792"/>
            <a:r>
              <a:rPr lang="en" dirty="0">
                <a:latin typeface="Times New Roman" charset="0"/>
                <a:ea typeface="Times New Roman" charset="0"/>
                <a:cs typeface="Times New Roman" charset="0"/>
              </a:rPr>
              <a:t>CUHK-SYSU</a:t>
            </a:r>
          </a:p>
          <a:p>
            <a:pPr marL="1219170" lvl="1" indent="-304792"/>
            <a:r>
              <a:rPr lang="en" dirty="0" smtClean="0">
                <a:highlight>
                  <a:srgbClr val="FFFFFF"/>
                </a:highlight>
                <a:latin typeface="Times New Roman" charset="0"/>
                <a:ea typeface="Times New Roman" charset="0"/>
                <a:cs typeface="Times New Roman" charset="0"/>
              </a:rPr>
              <a:t>8432 persons,</a:t>
            </a:r>
            <a:endParaRPr lang="en-US" dirty="0" smtClean="0">
              <a:highlight>
                <a:srgbClr val="FFFFFF"/>
              </a:highlight>
              <a:latin typeface="Times New Roman" charset="0"/>
              <a:ea typeface="Times New Roman" charset="0"/>
              <a:cs typeface="Times New Roman" charset="0"/>
            </a:endParaRPr>
          </a:p>
          <a:p>
            <a:pPr marL="1219170" lvl="1" indent="-304792"/>
            <a:r>
              <a:rPr lang="en" dirty="0" smtClean="0">
                <a:highlight>
                  <a:srgbClr val="FFFFFF"/>
                </a:highlight>
                <a:latin typeface="Times New Roman" charset="0"/>
                <a:ea typeface="Times New Roman" charset="0"/>
                <a:cs typeface="Times New Roman" charset="0"/>
              </a:rPr>
              <a:t>99,809 </a:t>
            </a:r>
            <a:r>
              <a:rPr lang="en" dirty="0">
                <a:highlight>
                  <a:srgbClr val="FFFFFF"/>
                </a:highlight>
                <a:latin typeface="Times New Roman" charset="0"/>
                <a:ea typeface="Times New Roman" charset="0"/>
                <a:cs typeface="Times New Roman" charset="0"/>
              </a:rPr>
              <a:t>bounding boxes</a:t>
            </a:r>
          </a:p>
          <a:p>
            <a:pPr marL="609585" indent="-304792"/>
            <a:r>
              <a:rPr lang="en" dirty="0">
                <a:latin typeface="Times New Roman" charset="0"/>
                <a:ea typeface="Times New Roman" charset="0"/>
                <a:cs typeface="Times New Roman" charset="0"/>
              </a:rPr>
              <a:t>MARS</a:t>
            </a:r>
          </a:p>
          <a:p>
            <a:pPr marL="1219170" lvl="1" indent="-304792"/>
            <a:r>
              <a:rPr lang="en" dirty="0">
                <a:latin typeface="Times New Roman" charset="0"/>
                <a:ea typeface="Times New Roman" charset="0"/>
                <a:cs typeface="Times New Roman" charset="0"/>
              </a:rPr>
              <a:t>1261 trajectories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1200" y="1280858"/>
            <a:ext cx="5765800" cy="5270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66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-US" altLang="zh-CN" sz="3200" dirty="0" smtClean="0">
                <a:solidFill>
                  <a:srgbClr val="000000"/>
                </a:solidFill>
                <a:latin typeface="Arial" charset="0"/>
                <a:ea typeface="+mn-ea"/>
                <a:cs typeface="+mn-cs"/>
              </a:rPr>
              <a:t>Loss</a:t>
            </a:r>
            <a:endParaRPr lang="en" sz="3200" dirty="0">
              <a:solidFill>
                <a:srgbClr val="000000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2302" y="1188036"/>
            <a:ext cx="39109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Attributes loss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Verification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2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I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dentification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Distance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Pair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Triplet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Improve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triplet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Quadruplet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My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quintuplet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loss</a:t>
            </a:r>
            <a:endParaRPr kumimoji="1" lang="en-US" altLang="zh-CN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5" y="1558718"/>
            <a:ext cx="4862322" cy="840723"/>
          </a:xfrm>
          <a:prstGeom prst="rect">
            <a:avLst/>
          </a:prstGeom>
        </p:spPr>
      </p:pic>
      <p:pic>
        <p:nvPicPr>
          <p:cNvPr id="10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550" y="2088486"/>
            <a:ext cx="5760720" cy="323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65" y="4048622"/>
            <a:ext cx="3378200" cy="774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265" y="2674551"/>
            <a:ext cx="42799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6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33929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l"/>
            </a:pP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Person Re-Identification Using CNN Features Learned from Combination of Attributes</a:t>
            </a:r>
            <a:r>
              <a:rPr lang="zh-CN" altLang="en-US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 </a:t>
            </a: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(ICLR2016) </a:t>
            </a:r>
            <a:endParaRPr lang="en-US" altLang="zh-CN" sz="2000" b="0" dirty="0" smtClean="0">
              <a:solidFill>
                <a:srgbClr val="FF0000"/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37" y="1188036"/>
            <a:ext cx="6613635" cy="468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2302" y="1188036"/>
            <a:ext cx="391094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Full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label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Attributes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label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Top1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VIPeR:46.3%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CUHK01:49.9%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PRID450S:56.5%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GRID:24.3%</a:t>
            </a:r>
            <a:endParaRPr kumimoji="1" lang="en-US" altLang="zh-CN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98765" y="4282638"/>
            <a:ext cx="2913169" cy="78237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6" y="2852990"/>
            <a:ext cx="4862322" cy="8407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t="8819"/>
          <a:stretch/>
        </p:blipFill>
        <p:spPr>
          <a:xfrm>
            <a:off x="522516" y="1600200"/>
            <a:ext cx="4897020" cy="7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6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33929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l"/>
            </a:pP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Improving Person Re-identification by Attribute and Identity Learning (L Zheng) </a:t>
            </a:r>
            <a:endParaRPr lang="en-US" altLang="zh-CN" sz="2000" b="0" dirty="0" smtClean="0">
              <a:solidFill>
                <a:srgbClr val="FF0000"/>
              </a:solidFill>
              <a:effectLst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3774" y="4628816"/>
            <a:ext cx="3910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ID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24" y="5074607"/>
            <a:ext cx="3351628" cy="83790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34714" y="4596544"/>
            <a:ext cx="3910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Attributes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4768060" y="5164394"/>
            <a:ext cx="3351628" cy="84382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445654" y="4628816"/>
            <a:ext cx="3910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Final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43" y="777523"/>
            <a:ext cx="10168174" cy="37107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654" y="5164393"/>
            <a:ext cx="2711160" cy="84382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23774" y="5825106"/>
            <a:ext cx="3910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Top1: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Market1501: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84.29%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   </a:t>
            </a:r>
            <a:endParaRPr kumimoji="1" lang="en-US" altLang="zh-CN" sz="20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err="1" smtClean="0">
                <a:latin typeface="Arial" charset="0"/>
                <a:ea typeface="Arial" charset="0"/>
                <a:cs typeface="Arial" charset="0"/>
              </a:rPr>
              <a:t>DukeMTMC-reID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: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70.69</a:t>
            </a:r>
          </a:p>
        </p:txBody>
      </p:sp>
    </p:spTree>
    <p:extLst>
      <p:ext uri="{BB962C8B-B14F-4D97-AF65-F5344CB8AC3E}">
        <p14:creationId xmlns:p14="http://schemas.microsoft.com/office/powerpoint/2010/main" val="41411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33929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l"/>
            </a:pPr>
            <a:r>
              <a:rPr lang="en-US" altLang="zh-CN" sz="2000" dirty="0">
                <a:solidFill>
                  <a:srgbClr val="FF0000"/>
                </a:solidFill>
                <a:latin typeface="Arial" charset="0"/>
              </a:rPr>
              <a:t>Deep Transfer Learning for Person </a:t>
            </a:r>
            <a:r>
              <a:rPr lang="en-US" altLang="zh-CN" sz="2000" dirty="0" smtClean="0">
                <a:solidFill>
                  <a:srgbClr val="FF0000"/>
                </a:solidFill>
                <a:latin typeface="Arial" charset="0"/>
              </a:rPr>
              <a:t>Re-identification(</a:t>
            </a:r>
            <a:r>
              <a:rPr lang="en-US" altLang="zh-CN" sz="2000" dirty="0" err="1" smtClean="0">
                <a:solidFill>
                  <a:srgbClr val="FF0000"/>
                </a:solidFill>
                <a:latin typeface="Arial" charset="0"/>
              </a:rPr>
              <a:t>Arxiv</a:t>
            </a:r>
            <a:r>
              <a:rPr lang="en-US" altLang="zh-CN" sz="2000" dirty="0" smtClean="0">
                <a:solidFill>
                  <a:srgbClr val="FF0000"/>
                </a:solidFill>
                <a:latin typeface="Arial" charset="0"/>
              </a:rPr>
              <a:t> 2016)</a:t>
            </a:r>
            <a:endParaRPr lang="en-US" altLang="zh-CN" sz="200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3774" y="4628816"/>
            <a:ext cx="5929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Multi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datasets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Unsupervised Transfer Learning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F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ine-tune,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many </a:t>
            </a:r>
            <a:r>
              <a:rPr kumimoji="1" lang="en-US" altLang="zh-CN" sz="2400" dirty="0">
                <a:latin typeface="Arial" charset="0"/>
                <a:ea typeface="Arial" charset="0"/>
                <a:cs typeface="Arial" charset="0"/>
              </a:rPr>
              <a:t>times 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23774" y="5733666"/>
            <a:ext cx="84745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Top1: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(maybe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overfitting)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Market1501: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83.7%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   </a:t>
            </a:r>
            <a:endParaRPr kumimoji="1" lang="en-US" altLang="zh-CN" sz="20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Cuhk03: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85.4%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10375"/>
          <a:stretch/>
        </p:blipFill>
        <p:spPr>
          <a:xfrm>
            <a:off x="1738630" y="856728"/>
            <a:ext cx="8335010" cy="373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4298</TotalTime>
  <Words>1971</Words>
  <Application>Microsoft Macintosh PowerPoint</Application>
  <PresentationFormat>宽屏</PresentationFormat>
  <Paragraphs>936</Paragraphs>
  <Slides>31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Cambria Math</vt:lpstr>
      <vt:lpstr>DengXian</vt:lpstr>
      <vt:lpstr>DengXian Light</vt:lpstr>
      <vt:lpstr>Times New Roman</vt:lpstr>
      <vt:lpstr>Wingdings</vt:lpstr>
      <vt:lpstr>Arial</vt:lpstr>
      <vt:lpstr>Arial</vt:lpstr>
      <vt:lpstr>Office 主题</vt:lpstr>
      <vt:lpstr>Person Re-ID</vt:lpstr>
      <vt:lpstr>PowerPoint 演示文稿</vt:lpstr>
      <vt:lpstr>PowerPoint 演示文稿</vt:lpstr>
      <vt:lpstr>PowerPoint 演示文稿</vt:lpstr>
      <vt:lpstr>Dataset</vt:lpstr>
      <vt:lpstr>Loss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Experiments: model architecture</vt:lpstr>
      <vt:lpstr>Experiments: results</vt:lpstr>
      <vt:lpstr>Experiments: freezing base model or not</vt:lpstr>
      <vt:lpstr>Experiments: feature normalize or not</vt:lpstr>
      <vt:lpstr>Experiments: classification or triplet</vt:lpstr>
      <vt:lpstr>Experiments: different distance loss</vt:lpstr>
      <vt:lpstr>Experiments: different distance loss</vt:lpstr>
      <vt:lpstr>Experiments: unsupervised learning &amp; defend overfitting</vt:lpstr>
      <vt:lpstr>Experiments: feature dimensionality reduction——PCA</vt:lpstr>
      <vt:lpstr>Experiments conclusions</vt:lpstr>
      <vt:lpstr>Some other works </vt:lpstr>
      <vt:lpstr>PowerPoint 演示文稿</vt:lpstr>
      <vt:lpstr>Future work: Prednet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Supplement: Person Re-ID</dc:title>
  <dc:creator>Microsoft Office 用户</dc:creator>
  <cp:lastModifiedBy>Microsoft Office 用户</cp:lastModifiedBy>
  <cp:revision>135</cp:revision>
  <dcterms:created xsi:type="dcterms:W3CDTF">2017-04-25T08:13:51Z</dcterms:created>
  <dcterms:modified xsi:type="dcterms:W3CDTF">2017-05-18T08:35:01Z</dcterms:modified>
</cp:coreProperties>
</file>